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Default ContentType="image/gif" Extension="gif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65" r:id="rId19"/>
    <p:sldId id="266" r:id="rId20"/>
    <p:sldId id="267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51C6"/>
    <a:srgbClr val="FAA4E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403" y="-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18.xml.rels><?xml version="1.0" encoding="UTF-8" standalone="yes" ?><Relationships xmlns="http://schemas.openxmlformats.org/package/2006/relationships"><Relationship Id="rId3" Target="../media/image37.jpeg" Type="http://schemas.openxmlformats.org/officeDocument/2006/relationships/image"/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9.xml.rels><?xml version="1.0" encoding="UTF-8" standalone="yes" ?><Relationships xmlns="http://schemas.openxmlformats.org/package/2006/relationships"><Relationship Id="rId3" Target="../media/image38.jpeg" Type="http://schemas.openxmlformats.org/officeDocument/2006/relationships/image"/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 ?><Relationships xmlns="http://schemas.openxmlformats.org/package/2006/relationships"><Relationship Id="rId3" Target="../media/image39.jpeg" Type="http://schemas.openxmlformats.org/officeDocument/2006/relationships/image"/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1.xml.rels><?xml version="1.0" encoding="UTF-8" standalone="yes" ?><Relationships xmlns="http://schemas.openxmlformats.org/package/2006/relationships"><Relationship Id="rId3" Target="../media/image40.jpeg" Type="http://schemas.openxmlformats.org/officeDocument/2006/relationships/image"/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2.xml.rels><?xml version="1.0" encoding="UTF-8" standalone="yes" ?><Relationships xmlns="http://schemas.openxmlformats.org/package/2006/relationships"><Relationship Id="rId3" Target="../media/image41.png" Type="http://schemas.openxmlformats.org/officeDocument/2006/relationships/image"/><Relationship Id="rId2" Target="../media/image3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44016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Comic Sans MS" pitchFamily="66" charset="0"/>
              </a:rPr>
              <a:t>Автоматизация звука С</a:t>
            </a:r>
            <a:br>
              <a:rPr lang="ru-RU" sz="4800" dirty="0" smtClean="0">
                <a:latin typeface="Comic Sans MS" pitchFamily="66" charset="0"/>
              </a:rPr>
            </a:br>
            <a:endParaRPr lang="ru-RU" sz="48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Чтение слогов</a:t>
            </a:r>
          </a:p>
          <a:p>
            <a:r>
              <a:rPr lang="ru-RU" dirty="0" smtClean="0"/>
              <a:t>Образование слов с уменьшительно-ласкательными суффиксами</a:t>
            </a:r>
          </a:p>
          <a:p>
            <a:r>
              <a:rPr lang="ru-RU" dirty="0" smtClean="0"/>
              <a:t>Выделение четвертого «лишнего»</a:t>
            </a:r>
          </a:p>
          <a:p>
            <a:r>
              <a:rPr lang="ru-RU" dirty="0" smtClean="0"/>
              <a:t>Развитие памяти: «Чего не стало?»</a:t>
            </a:r>
          </a:p>
          <a:p>
            <a:r>
              <a:rPr lang="ru-RU" dirty="0" smtClean="0"/>
              <a:t>Определение позиции звука С </a:t>
            </a:r>
            <a:r>
              <a:rPr lang="ru-RU" dirty="0" smtClean="0"/>
              <a:t>в слове (в начале, в середине, в конце)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\Desktop\42022FR11_en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068960"/>
            <a:ext cx="2382626" cy="2370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008111"/>
          </a:xfrm>
        </p:spPr>
        <p:txBody>
          <a:bodyPr/>
          <a:lstStyle/>
          <a:p>
            <a:r>
              <a:rPr dirty="0" lang="ru-RU" smtClean="0"/>
              <a:t>Четвертый лишний</a:t>
            </a:r>
            <a:endParaRPr dirty="0" lang="ru-RU"/>
          </a:p>
        </p:txBody>
      </p:sp>
      <p:pic>
        <p:nvPicPr>
          <p:cNvPr descr="C:\Users\А\Desktop\17114.jpg" id="1026" name="Picture 2"/>
          <p:cNvPicPr>
            <a:picLocks noChangeArrowheads="1" noChangeAspect="1"/>
          </p:cNvPicPr>
          <p:nvPr/>
        </p:nvPicPr>
        <p:blipFill>
          <a:blip cstate="print" r:embed="rId2"/>
          <a:srcRect r="290"/>
          <a:stretch>
            <a:fillRect/>
          </a:stretch>
        </p:blipFill>
        <p:spPr bwMode="auto">
          <a:xfrm>
            <a:off x="6228184" y="1412776"/>
            <a:ext cx="1063019" cy="2577052"/>
          </a:xfrm>
          <a:prstGeom prst="rect">
            <a:avLst/>
          </a:prstGeom>
          <a:noFill/>
        </p:spPr>
      </p:pic>
      <p:pic>
        <p:nvPicPr>
          <p:cNvPr descr="C:\Users\А\Desktop\216927.jpg" id="1027" name="Picture 3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827584" y="4293096"/>
            <a:ext cx="2859849" cy="1828428"/>
          </a:xfrm>
          <a:prstGeom prst="rect">
            <a:avLst/>
          </a:prstGeom>
          <a:noFill/>
        </p:spPr>
      </p:pic>
      <p:pic>
        <p:nvPicPr>
          <p:cNvPr descr="C:\Users\А\Desktop\shop_items_catalog_image12155.jpg" id="1028" name="Picture 4"/>
          <p:cNvPicPr>
            <a:picLocks noChangeArrowheads="1" noChangeAspect="1"/>
          </p:cNvPicPr>
          <p:nvPr/>
        </p:nvPicPr>
        <p:blipFill>
          <a:blip cstate="print" r:embed="rId4"/>
          <a:stretch>
            <a:fillRect/>
          </a:stretch>
        </p:blipFill>
        <p:spPr bwMode="auto">
          <a:xfrm>
            <a:off x="6156176" y="4149080"/>
            <a:ext cx="1269692" cy="1944216"/>
          </a:xfrm>
          <a:prstGeom prst="rect">
            <a:avLst/>
          </a:prstGeom>
          <a:noFill/>
        </p:spPr>
      </p:pic>
      <p:pic>
        <p:nvPicPr>
          <p:cNvPr descr="C:\Users\А\Desktop\samovar_na_drovah_7l.jpg" id="1029" name="Picture 5"/>
          <p:cNvPicPr>
            <a:picLocks noChangeArrowheads="1" noChangeAspect="1"/>
          </p:cNvPicPr>
          <p:nvPr/>
        </p:nvPicPr>
        <p:blipFill>
          <a:blip cstate="print" r:embed="rId5"/>
          <a:srcRect r="173"/>
          <a:stretch>
            <a:fillRect/>
          </a:stretch>
        </p:blipFill>
        <p:spPr bwMode="auto">
          <a:xfrm>
            <a:off x="1187624" y="1412776"/>
            <a:ext cx="1698450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2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7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22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accel="50000" decel="50000" fill="hold" id="25" nodeType="clickEffect" presetClass="path" presetID="0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8.05735E-6 C -0.1132 0.03307 -0.22622 0.06637 -0.26337 0.09111 C -0.30052 0.11586 -0.2533 0.13714 -0.22292 0.14847 C -0.19254 0.1598 -0.13594 0.17021 -0.08108 0.15864 C -0.02622 0.14708 0.06944 0.12072 0.10625 0.07932 C 0.14305 0.03792 0.13368 -0.11726 0.13923 -0.08928 C 0.14479 -0.06129 0.10868 0.17506 0.13923 0.24791 C 0.16979 0.32076 0.29114 0.32886 0.32274 0.34736 C 0.35434 0.36586 0.34166 0.36239 0.32899 0.35915 " pathEditMode="relative" ptsTypes="aaaaaaaaA">
                                      <p:cBhvr>
                                        <p:cTn dur="3000" fill="hold" id="26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А\Desktop\sr005m.jpg" id="2050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683568" y="1484784"/>
            <a:ext cx="2217464" cy="2232248"/>
          </a:xfrm>
          <a:prstGeom prst="rect">
            <a:avLst/>
          </a:prstGeom>
          <a:noFill/>
        </p:spPr>
      </p:pic>
      <p:pic>
        <p:nvPicPr>
          <p:cNvPr descr="C:\Users\А\Desktop\suits.jpg" id="2051" name="Picture 3"/>
          <p:cNvPicPr>
            <a:picLocks noChangeArrowheads="1" noChangeAspect="1"/>
          </p:cNvPicPr>
          <p:nvPr/>
        </p:nvPicPr>
        <p:blipFill>
          <a:blip cstate="print" r:embed="rId3"/>
          <a:srcRect r="252"/>
          <a:stretch>
            <a:fillRect/>
          </a:stretch>
        </p:blipFill>
        <p:spPr bwMode="auto">
          <a:xfrm>
            <a:off x="6084168" y="1340768"/>
            <a:ext cx="1152128" cy="2905080"/>
          </a:xfrm>
          <a:prstGeom prst="rect">
            <a:avLst/>
          </a:prstGeom>
          <a:noFill/>
        </p:spPr>
      </p:pic>
      <p:pic>
        <p:nvPicPr>
          <p:cNvPr descr="C:\Users\А\Desktop\45012852_43.jpg" id="2052" name="Picture 4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971600" y="4077072"/>
            <a:ext cx="2162485" cy="2162485"/>
          </a:xfrm>
          <a:prstGeom prst="rect">
            <a:avLst/>
          </a:prstGeom>
          <a:noFill/>
        </p:spPr>
      </p:pic>
      <p:pic>
        <p:nvPicPr>
          <p:cNvPr descr="C:\Users\А\Desktop\83_3_119_0.jpg" id="2053" name="Picture 5"/>
          <p:cNvPicPr>
            <a:picLocks noChangeArrowheads="1" noChangeAspect="1"/>
          </p:cNvPicPr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5580112" y="4437112"/>
            <a:ext cx="1973351" cy="1973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2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7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22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accel="50000" decel="50000" fill="hold" id="25" nodeType="clickEffect" presetClass="path" presetID="0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29 0.08048 C 0.11354 0.01272 0.17378 -0.05504 0.18871 -0.09482 C 0.20364 -0.13506 0.19479 -0.15703 0.14305 -0.15888 C 0.09132 -0.16119 -0.04514 -0.08881 -0.12136 -0.1087 C -0.19757 -0.12766 -0.32049 -0.23312 -0.31389 -0.27544 C -0.3073 -0.3173 -0.1665 -0.33742 -0.08212 -0.36147 C 0.00225 -0.38529 0.1309 -0.37535 0.19253 -0.41859 C 0.25416 -0.46184 0.25434 -0.58418 0.2875 -0.62095 C 0.32066 -0.65773 0.3559 -0.64871 0.39132 -0.63945 " pathEditMode="relative" ptsTypes="aaaaaaaaA" rAng="0">
                                      <p:cBhvr>
                                        <p:cTn dur="2000" fill="hold" id="26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3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А\Desktop\12.jpg" id="3074" name="Picture 2"/>
          <p:cNvPicPr>
            <a:picLocks noChangeArrowheads="1" noChangeAspect="1"/>
          </p:cNvPicPr>
          <p:nvPr/>
        </p:nvPicPr>
        <p:blipFill>
          <a:blip cstate="print" r:embed="rId2"/>
          <a:srcRect r="49"/>
          <a:stretch>
            <a:fillRect/>
          </a:stretch>
        </p:blipFill>
        <p:spPr bwMode="auto">
          <a:xfrm>
            <a:off x="683568" y="1340768"/>
            <a:ext cx="2160240" cy="2984269"/>
          </a:xfrm>
          <a:prstGeom prst="rect">
            <a:avLst/>
          </a:prstGeom>
          <a:noFill/>
        </p:spPr>
      </p:pic>
      <p:pic>
        <p:nvPicPr>
          <p:cNvPr descr="C:\Users\А\Desktop\4234157.jpg" id="3075" name="Picture 3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5364088" y="1700808"/>
            <a:ext cx="2371736" cy="2049016"/>
          </a:xfrm>
          <a:prstGeom prst="rect">
            <a:avLst/>
          </a:prstGeom>
          <a:noFill/>
        </p:spPr>
      </p:pic>
      <p:pic>
        <p:nvPicPr>
          <p:cNvPr descr="C:\Users\А\Desktop\original.jpg" id="3076" name="Picture 4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5724128" y="4221088"/>
            <a:ext cx="2297832" cy="1723374"/>
          </a:xfrm>
          <a:prstGeom prst="rect">
            <a:avLst/>
          </a:prstGeom>
          <a:noFill/>
        </p:spPr>
      </p:pic>
      <p:pic>
        <p:nvPicPr>
          <p:cNvPr descr="C:\Users\А\Desktop\125.jpg" id="3077" name="Picture 5"/>
          <p:cNvPicPr>
            <a:picLocks noChangeArrowheads="1" noChangeAspect="1"/>
          </p:cNvPicPr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1403648" y="4365104"/>
            <a:ext cx="1413164" cy="2078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2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7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22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accel="50000" decel="50000" fill="hold" id="25" nodeType="clickEffect" presetClass="path" presetID="0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84644E-6 C 0.04427 -0.006 0.08854 -0.00762 0.13299 -0.00508 C 0.14236 0.00741 0.14358 0.01967 0.14688 0.03701 C 0.14861 0.04603 0.15191 0.06407 0.15191 0.06407 C 0.15365 0.08535 0.154 0.10709 0.15695 0.12813 C 0.1592 0.14455 0.17778 0.1545 0.18872 0.15681 C 0.21198 0.15565 0.23525 0.15658 0.25834 0.15334 C 0.26841 0.15195 0.27743 0.14432 0.28733 0.14154 C 0.29931 0.13391 0.30486 0.12281 0.31771 0.11634 C 0.32622 0.10524 0.32934 0.10408 0.33299 0.08928 C 0.33438 0.08373 0.33438 0.07795 0.33542 0.0724 C 0.33733 0.06338 0.33941 0.05436 0.34184 0.04557 C 0.34289 0.0421 0.34462 0.03886 0.34566 0.03539 C 0.3467 0.03169 0.34653 0.02707 0.34809 0.0236 C 0.35261 0.01342 0.37535 0.00718 0.38351 0.00163 C 0.42535 0.00394 0.40955 -0.00832 0.42917 0.02198 C 0.43039 0.02383 0.43177 0.02545 0.43299 0.02707 C 0.43542 0.03609 0.44132 0.05598 0.44184 0.06569 C 0.44375 0.10894 0.43455 0.15681 0.41528 0.19219 C 0.41216 0.19797 0.40712 0.20167 0.40382 0.20746 C 0.39861 0.21624 0.39514 0.22711 0.38872 0.23428 C 0.38247 0.24145 0.37587 0.24908 0.37101 0.25787 C 0.36598 0.26689 0.36893 0.26735 0.36077 0.27314 C 0.34688 0.28308 0.34358 0.28216 0.32795 0.28655 C 0.30226 0.28424 0.27639 0.28354 0.2507 0.27984 C 0.22101 0.27568 0.19271 0.25487 0.16337 0.24793 C 0.14236 0.2366 0.14775 0.24122 0.11528 0.22758 C 0.11077 0.22573 0.10712 0.22133 0.10261 0.21925 C 0.09809 0.21717 0.09323 0.2174 0.08872 0.21578 C 0.07518 0.21116 0.06285 0.20399 0.04948 0.1989 C 0.04462 0.19705 0.04011 0.1945 0.03542 0.19219 C 0.03108 0.19011 0.02709 0.1871 0.02275 0.18549 C 0.0132 0.18179 0.00868 0.1834 -3.61111E-6 0.17878 C -0.00347 0.17693 -0.00694 0.17462 -0.01007 0.17207 C -0.01232 0.17022 -0.01389 0.16606 -0.01649 0.16513 C -0.02343 0.16305 -0.03073 0.16398 -0.03784 0.16351 C -0.08368 0.16444 -0.12795 0.15542 -0.16198 0.20075 C -0.16389 0.21139 -0.16736 0.22943 -0.16701 0.23937 C -0.16614 0.27129 -0.15434 0.30667 -0.14548 0.33558 C -0.14409 0.33974 -0.14444 0.34483 -0.14305 0.34899 C -0.14166 0.35269 -0.12777 0.3779 -0.12656 0.37929 C -0.12482 0.38114 -0.12222 0.38044 -0.12014 0.38114 C -0.11545 0.3853 -0.11111 0.39039 -0.10625 0.39455 C -0.10069 0.39918 -0.09357 0.39895 -0.08732 0.40126 C -0.06562 0.40912 -0.04496 0.4149 -0.02274 0.41814 C 0.12327 0.46324 0.28021 0.426 0.43039 0.41814 C 0.43802 0.41537 0.44566 0.41328 0.45313 0.40981 C 0.45747 0.40773 0.4658 0.40311 0.4658 0.40311 " pathEditMode="relative" ptsTypes="fffffffffffffffffffffffffffffffffffffffffffffffA">
                                      <p:cBhvr>
                                        <p:cTn dur="2000" fill="hold" id="26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А\Downloads\images.jpg" id="4098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5436096" y="1628800"/>
            <a:ext cx="2230404" cy="2230404"/>
          </a:xfrm>
          <a:prstGeom prst="rect">
            <a:avLst/>
          </a:prstGeom>
          <a:noFill/>
        </p:spPr>
      </p:pic>
      <p:pic>
        <p:nvPicPr>
          <p:cNvPr descr="C:\Users\А\Downloads\146229b.jpg" id="4099" name="Picture 3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755576" y="3861048"/>
            <a:ext cx="2349802" cy="2349802"/>
          </a:xfrm>
          <a:prstGeom prst="rect">
            <a:avLst/>
          </a:prstGeom>
          <a:noFill/>
        </p:spPr>
      </p:pic>
      <p:pic>
        <p:nvPicPr>
          <p:cNvPr descr="C:\Users\А\Downloads\1582.jpg" id="4100" name="Picture 4"/>
          <p:cNvPicPr>
            <a:picLocks noChangeArrowheads="1" noChangeAspect="1"/>
          </p:cNvPicPr>
          <p:nvPr/>
        </p:nvPicPr>
        <p:blipFill>
          <a:blip cstate="print" r:embed="rId4"/>
          <a:stretch>
            <a:fillRect/>
          </a:stretch>
        </p:blipFill>
        <p:spPr bwMode="auto">
          <a:xfrm>
            <a:off x="971600" y="1628800"/>
            <a:ext cx="2376264" cy="1658512"/>
          </a:xfrm>
          <a:prstGeom prst="rect">
            <a:avLst/>
          </a:prstGeom>
          <a:noFill/>
        </p:spPr>
      </p:pic>
      <p:pic>
        <p:nvPicPr>
          <p:cNvPr descr="C:\Users\А\Downloads\43.jpg" id="4101" name="Picture 5"/>
          <p:cNvPicPr>
            <a:picLocks noChangeArrowheads="1" noChangeAspect="1"/>
          </p:cNvPicPr>
          <p:nvPr/>
        </p:nvPicPr>
        <p:blipFill>
          <a:blip cstate="print" r:embed="rId5"/>
          <a:srcRect r="49"/>
          <a:stretch>
            <a:fillRect/>
          </a:stretch>
        </p:blipFill>
        <p:spPr bwMode="auto">
          <a:xfrm>
            <a:off x="5364088" y="3789040"/>
            <a:ext cx="2093605" cy="2147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7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2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7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">
                      <p:stCondLst>
                        <p:cond delay="indefinite"/>
                      </p:stCondLst>
                      <p:childTnLst>
                        <p:par>
                          <p:cTn fill="hold" id="19">
                            <p:stCondLst>
                              <p:cond delay="0"/>
                            </p:stCondLst>
                            <p:childTnLst>
                              <p:par>
                                <p:cTn fill="hold" id="20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22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accel="50000" decel="50000" fill="hold" id="25" nodeType="clickEffect" presetClass="path" presetID="0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09 0.0037 C -0.0342 0.02035 0.02986 0.037 0.05886 0.01897 C 0.08802 0.00093 0.12153 -0.06036 0.07552 -0.10407 C 0.02917 -0.14778 -0.20538 -0.21438 -0.21823 -0.24399 C -0.23125 -0.27359 -0.07309 -0.33048 -0.00173 -0.28122 C 0.06945 -0.23196 0.23472 -0.03931 0.20955 0.05111 C 0.18438 0.14154 -0.05 0.24052 -0.1526 0.2618 C -0.25503 0.28307 -0.33055 0.23104 -0.40555 0.17923 " pathEditMode="relative" ptsTypes="aaaaaaaA" rAng="0">
                                      <p:cBhvr>
                                        <p:cTn dur="2000" fill="hold" id="26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Чего не стало?</a:t>
            </a:r>
            <a:endParaRPr lang="ru-RU" dirty="0"/>
          </a:p>
        </p:txBody>
      </p:sp>
      <p:sp>
        <p:nvSpPr>
          <p:cNvPr id="5122" name="AutoShape 2" descr="http://www.tdksp.ru/upload/iblock/fe8/fe8ff7d1ad92c6e7e9276714e56f947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Users\А\Downloads\fe8ff7d1ad92c6e7e9276714e56f94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2100955" cy="2100955"/>
          </a:xfrm>
          <a:prstGeom prst="rect">
            <a:avLst/>
          </a:prstGeom>
          <a:noFill/>
        </p:spPr>
      </p:pic>
      <p:pic>
        <p:nvPicPr>
          <p:cNvPr id="5124" name="Picture 4" descr="C:\Users\А\Downloads\56c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484784"/>
            <a:ext cx="2016224" cy="2016224"/>
          </a:xfrm>
          <a:prstGeom prst="rect">
            <a:avLst/>
          </a:prstGeom>
          <a:noFill/>
        </p:spPr>
      </p:pic>
      <p:pic>
        <p:nvPicPr>
          <p:cNvPr id="5125" name="Picture 5" descr="C:\Users\А\Downloads\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86594"/>
            <a:ext cx="3163808" cy="2248656"/>
          </a:xfrm>
          <a:prstGeom prst="rect">
            <a:avLst/>
          </a:prstGeom>
          <a:noFill/>
        </p:spPr>
      </p:pic>
      <p:pic>
        <p:nvPicPr>
          <p:cNvPr id="5126" name="Picture 6" descr="C:\Users\А\Downloads\686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861048"/>
            <a:ext cx="2376264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lang="ru-RU" smtClean="0"/>
              <a:t>Чего не стало?</a:t>
            </a:r>
            <a:endParaRPr dirty="0" lang="ru-RU"/>
          </a:p>
        </p:txBody>
      </p:sp>
      <p:pic>
        <p:nvPicPr>
          <p:cNvPr descr="C:\Users\А\Desktop\145-22_enln7.jpg" id="1026" name="Picture 2"/>
          <p:cNvPicPr>
            <a:picLocks noChangeArrowheads="1" noChangeAspect="1"/>
          </p:cNvPicPr>
          <p:nvPr/>
        </p:nvPicPr>
        <p:blipFill>
          <a:blip cstate="print" r:embed="rId2"/>
          <a:stretch>
            <a:fillRect/>
          </a:stretch>
        </p:blipFill>
        <p:spPr bwMode="auto">
          <a:xfrm>
            <a:off x="1115616" y="1916832"/>
            <a:ext cx="2448272" cy="1464906"/>
          </a:xfrm>
          <a:prstGeom prst="rect">
            <a:avLst/>
          </a:prstGeom>
          <a:noFill/>
        </p:spPr>
      </p:pic>
      <p:pic>
        <p:nvPicPr>
          <p:cNvPr descr="C:\Users\А\Desktop\1299224094_172458938_2---.jpg" id="1027" name="Picture 3"/>
          <p:cNvPicPr>
            <a:picLocks noChangeArrowheads="1" noChangeAspect="1"/>
          </p:cNvPicPr>
          <p:nvPr/>
        </p:nvPicPr>
        <p:blipFill>
          <a:blip cstate="print" r:embed="rId3"/>
          <a:stretch>
            <a:fillRect/>
          </a:stretch>
        </p:blipFill>
        <p:spPr bwMode="auto">
          <a:xfrm>
            <a:off x="5436096" y="1556792"/>
            <a:ext cx="2120786" cy="2448272"/>
          </a:xfrm>
          <a:prstGeom prst="rect">
            <a:avLst/>
          </a:prstGeom>
          <a:noFill/>
        </p:spPr>
      </p:pic>
      <p:pic>
        <p:nvPicPr>
          <p:cNvPr descr="C:\Users\А\Desktop\1265 (1).jpg" id="1028" name="Picture 4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1619672" y="3959688"/>
            <a:ext cx="1738312" cy="2381249"/>
          </a:xfrm>
          <a:prstGeom prst="rect">
            <a:avLst/>
          </a:prstGeom>
          <a:noFill/>
        </p:spPr>
      </p:pic>
      <p:pic>
        <p:nvPicPr>
          <p:cNvPr descr="C:\Users\А\Desktop\dd1ba4aa2451.png" id="1029" name="Picture 5"/>
          <p:cNvPicPr>
            <a:picLocks noChangeArrowheads="1" noChangeAspect="1"/>
          </p:cNvPicPr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6156176" y="4149080"/>
            <a:ext cx="891715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7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9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14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5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16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21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2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23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9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1000" id="3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">
                      <p:stCondLst>
                        <p:cond delay="indefinite"/>
                      </p:stCondLst>
                      <p:childTnLst>
                        <p:par>
                          <p:cTn fill="hold" id="32">
                            <p:stCondLst>
                              <p:cond delay="0"/>
                            </p:stCondLst>
                            <p:childTnLst>
                              <p:par>
                                <p:cTn fill="hold" id="33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lang="ru-RU" smtClean="0"/>
              <a:t>Чего не стало?</a:t>
            </a:r>
            <a:endParaRPr dirty="0" lang="ru-RU"/>
          </a:p>
        </p:txBody>
      </p:sp>
      <p:pic>
        <p:nvPicPr>
          <p:cNvPr descr="C:\Users\А\Desktop\pacifiers40pic23b.jpg" id="2050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1187624" y="1628800"/>
            <a:ext cx="2182820" cy="2088232"/>
          </a:xfrm>
          <a:prstGeom prst="rect">
            <a:avLst/>
          </a:prstGeom>
          <a:noFill/>
        </p:spPr>
      </p:pic>
      <p:sp>
        <p:nvSpPr>
          <p:cNvPr descr="http://www.nilfisk-advance.com/upload/general%20info/greenmeetsclean/1_3_blue-whistle.jpg" id="2052" name="AutoShape 4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descr="C:\Users\А\Desktop\1_3_blue-whistle.jpg" id="2053" name="Picture 5"/>
          <p:cNvPicPr>
            <a:picLocks noChangeArrowheads="1" noChangeAspect="1"/>
          </p:cNvPicPr>
          <p:nvPr/>
        </p:nvPicPr>
        <p:blipFill>
          <a:blip cstate="print" r:embed="rId3"/>
          <a:srcRect b="41"/>
          <a:stretch>
            <a:fillRect/>
          </a:stretch>
        </p:blipFill>
        <p:spPr bwMode="auto">
          <a:xfrm>
            <a:off x="5148064" y="1628800"/>
            <a:ext cx="2016224" cy="1872208"/>
          </a:xfrm>
          <a:prstGeom prst="rect">
            <a:avLst/>
          </a:prstGeom>
          <a:noFill/>
        </p:spPr>
      </p:pic>
      <p:pic>
        <p:nvPicPr>
          <p:cNvPr descr="C:\Users\А\Desktop\6f1498539d75e7e75ab71f4dfe2c9f7b.jpg" id="2054" name="Picture 6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971600" y="4509120"/>
            <a:ext cx="1876445" cy="1576214"/>
          </a:xfrm>
          <a:prstGeom prst="rect">
            <a:avLst/>
          </a:prstGeom>
          <a:noFill/>
        </p:spPr>
      </p:pic>
      <p:pic>
        <p:nvPicPr>
          <p:cNvPr descr="C:\Users\А\Desktop\flower_vsl20.gif" id="2056" name="Picture 8"/>
          <p:cNvPicPr>
            <a:picLocks noChangeArrowheads="1" noChangeAspect="1"/>
          </p:cNvPicPr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3203848" y="4077072"/>
            <a:ext cx="2016224" cy="2016224"/>
          </a:xfrm>
          <a:prstGeom prst="rect">
            <a:avLst/>
          </a:prstGeom>
          <a:noFill/>
        </p:spPr>
      </p:pic>
      <p:pic>
        <p:nvPicPr>
          <p:cNvPr descr="C:\Users\А\Desktop\0015-028-Skakalka.jpg" id="2057" name="Picture 9"/>
          <p:cNvPicPr>
            <a:picLocks noChangeArrowheads="1" noChangeAspect="1"/>
          </p:cNvPicPr>
          <p:nvPr/>
        </p:nvPicPr>
        <p:blipFill>
          <a:blip cstate="print" r:embed="rId6"/>
          <a:srcRect/>
          <a:stretch>
            <a:fillRect/>
          </a:stretch>
        </p:blipFill>
        <p:spPr bwMode="auto">
          <a:xfrm>
            <a:off x="5292080" y="3784860"/>
            <a:ext cx="3240360" cy="2415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7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8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9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14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5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16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21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2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23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28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29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3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1">
                      <p:stCondLst>
                        <p:cond delay="indefinite"/>
                      </p:stCondLst>
                      <p:childTnLst>
                        <p:par>
                          <p:cTn fill="hold" id="32">
                            <p:stCondLst>
                              <p:cond delay="0"/>
                            </p:stCondLst>
                            <p:childTnLst>
                              <p:par>
                                <p:cTn fill="hold" id="33" nodeType="clickEffect" presetClass="entr" presetID="53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2000" fill="hold" id="35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36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2000" id="37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8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id="40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omic Sans MS" pitchFamily="66" charset="0"/>
              </a:rPr>
              <a:t>Определи место звука С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9219" name="Picture 3" descr="C:\Users\А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776864" cy="5335150"/>
          </a:xfrm>
          <a:prstGeom prst="rect">
            <a:avLst/>
          </a:prstGeom>
          <a:noFill/>
        </p:spPr>
      </p:pic>
      <p:pic>
        <p:nvPicPr>
          <p:cNvPr id="9220" name="Picture 4" descr="C:\Users\А\Desktop\65782167_Owl_Pap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933056"/>
            <a:ext cx="1503187" cy="1697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33 0.00208 L 0.20139 -0.228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-1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descr="C:\Users\А\Desktop\Безымянный.png" id="4" name="Picture 3"/>
          <p:cNvPicPr>
            <a:picLocks noChangeArrowheads="1" noChangeAspect="1" noGrp="1"/>
          </p:cNvPicPr>
          <p:nvPr>
            <p:ph idx="1"/>
          </p:nvPr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467544" y="893798"/>
            <a:ext cx="8208912" cy="5631546"/>
          </a:xfrm>
          <a:prstGeom prst="rect">
            <a:avLst/>
          </a:prstGeom>
          <a:noFill/>
        </p:spPr>
      </p:pic>
      <p:pic>
        <p:nvPicPr>
          <p:cNvPr descr="C:\Users\А\Desktop\echinocactus_grus.jpg" id="10242" name="Picture 2"/>
          <p:cNvPicPr>
            <a:picLocks noChangeArrowheads="1" noChangeAspect="1"/>
          </p:cNvPicPr>
          <p:nvPr/>
        </p:nvPicPr>
        <p:blipFill>
          <a:blip cstate="print" r:embed="rId3"/>
          <a:srcRect r="80"/>
          <a:stretch>
            <a:fillRect/>
          </a:stretch>
        </p:blipFill>
        <p:spPr bwMode="auto">
          <a:xfrm>
            <a:off x="1043608" y="3501008"/>
            <a:ext cx="1296144" cy="16664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accel="50000" decel="50000" fill="hold" id="5" nodeType="clickEffect" presetClass="path" presetID="0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1 0.02567 L 0.63003 -0.19473 " pathEditMode="relative" ptsTypes="AA" rAng="0">
                                      <p:cBhvr>
                                        <p:cTn dur="2000" fill="hold" id="6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" y="-1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24135"/>
          </a:xfrm>
        </p:spPr>
        <p:txBody>
          <a:bodyPr/>
          <a:lstStyle/>
          <a:p>
            <a:r>
              <a:rPr lang="ru-RU" dirty="0" smtClean="0"/>
              <a:t>Прочитай слоги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656784" cy="4536504"/>
          </a:xfrm>
        </p:spPr>
        <p:txBody>
          <a:bodyPr>
            <a:normAutofit/>
          </a:bodyPr>
          <a:lstStyle/>
          <a:p>
            <a:pPr algn="l"/>
            <a:r>
              <a:rPr lang="ru-RU" sz="6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СА-СО-СУ</a:t>
            </a:r>
          </a:p>
          <a:p>
            <a:pPr algn="l"/>
            <a:r>
              <a:rPr lang="ru-RU" sz="6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СЭ-СУ-СЫ</a:t>
            </a:r>
          </a:p>
          <a:p>
            <a:pPr algn="l"/>
            <a:r>
              <a:rPr lang="ru-RU" sz="6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СУ-СА-СО</a:t>
            </a:r>
          </a:p>
          <a:p>
            <a:pPr algn="l"/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descr="C:\Users\А\Desktop\Безымянный.png" id="4" name="Picture 3"/>
          <p:cNvPicPr>
            <a:picLocks noChangeArrowheads="1" noChangeAspect="1" noGrp="1"/>
          </p:cNvPicPr>
          <p:nvPr>
            <p:ph idx="1"/>
          </p:nvPr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467544" y="908720"/>
            <a:ext cx="8187160" cy="5616624"/>
          </a:xfrm>
          <a:prstGeom prst="rect">
            <a:avLst/>
          </a:prstGeom>
          <a:noFill/>
        </p:spPr>
      </p:pic>
      <p:pic>
        <p:nvPicPr>
          <p:cNvPr descr="C:\Users\А\Desktop\468785.jpg" id="11266" name="Picture 2"/>
          <p:cNvPicPr>
            <a:picLocks noChangeArrowheads="1" noChangeAspect="1"/>
          </p:cNvPicPr>
          <p:nvPr/>
        </p:nvPicPr>
        <p:blipFill>
          <a:blip cstate="print" r:embed="rId3"/>
          <a:srcRect b="92" r="33"/>
          <a:stretch>
            <a:fillRect/>
          </a:stretch>
        </p:blipFill>
        <p:spPr bwMode="auto">
          <a:xfrm>
            <a:off x="1187624" y="3531869"/>
            <a:ext cx="1125943" cy="17693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accel="50000" decel="50000" fill="hold" id="5" nodeType="clickEffect" presetClass="path" presetID="0" presetSubtype="0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24607E-6 L 0.62361 -0.20676 " pathEditMode="relative" ptsTypes="AA" rAng="0">
                                      <p:cBhvr>
                                        <p:cTn dur="2000" fill="hold" id="6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" y="-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А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397087" cy="5760640"/>
          </a:xfrm>
          <a:prstGeom prst="rect">
            <a:avLst/>
          </a:prstGeom>
          <a:noFill/>
        </p:spPr>
      </p:pic>
      <p:pic>
        <p:nvPicPr>
          <p:cNvPr id="12293" name="Picture 5" descr="C:\Users\А\Desktop\4168728068470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8006" y="3429000"/>
            <a:ext cx="1395287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73 -0.0104 L 0.22101 -0.209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А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397087" cy="5760640"/>
          </a:xfrm>
          <a:prstGeom prst="rect">
            <a:avLst/>
          </a:prstGeom>
          <a:noFill/>
        </p:spPr>
      </p:pic>
      <p:pic>
        <p:nvPicPr>
          <p:cNvPr id="26626" name="Picture 2" descr="C:\Users\А\Desktop\0008-016-Katitsja-kolobok-katitsja-a-navstrechu-emu-li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99" y="3589030"/>
            <a:ext cx="1440161" cy="1760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48 0.04093 L 0.42743 -0.21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0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Молодец!!!!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Назови предметы ласково</a:t>
            </a:r>
            <a:endParaRPr lang="ru-RU" dirty="0"/>
          </a:p>
        </p:txBody>
      </p:sp>
      <p:pic>
        <p:nvPicPr>
          <p:cNvPr id="1026" name="Picture 2" descr="C:\Users\А\Desktop\b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628800"/>
            <a:ext cx="4176464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\Desktop\b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780928"/>
            <a:ext cx="1979140" cy="1979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\Desktop\12161396211230860997Stormcloud_Wheel.svg_.med_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746147"/>
            <a:ext cx="3960440" cy="3881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\Desktop\12161396211230860997Stormcloud_Wheel.svg_.med_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924944"/>
            <a:ext cx="1466395" cy="1437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А\Desktop\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0427" y="1628800"/>
            <a:ext cx="6372709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\Desktop\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852936"/>
            <a:ext cx="3096344" cy="20642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\Desktop\cgoods_12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9484" y="1556792"/>
            <a:ext cx="3746731" cy="4794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67</Words>
  <Application>Microsoft Office PowerPoint</Application>
  <PresentationFormat>Экран (4:3)</PresentationFormat>
  <Paragraphs>18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Автоматизация звука С </vt:lpstr>
      <vt:lpstr>Прочитай слоги</vt:lpstr>
      <vt:lpstr>Назови предметы ласково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Четвертый лишний</vt:lpstr>
      <vt:lpstr>Слайд 12</vt:lpstr>
      <vt:lpstr>Слайд 13</vt:lpstr>
      <vt:lpstr>Слайд 14</vt:lpstr>
      <vt:lpstr>Чего не стало?</vt:lpstr>
      <vt:lpstr>Чего не стало?</vt:lpstr>
      <vt:lpstr>Чего не стало?</vt:lpstr>
      <vt:lpstr>Определи место звука С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Прочитай слоги</dc:title>
  <dc:creator>А</dc:creator>
  <cp:lastModifiedBy>А</cp:lastModifiedBy>
  <cp:revision>11</cp:revision>
  <dcterms:created xsi:type="dcterms:W3CDTF">2012-07-16T07:42:24Z</dcterms:created>
  <dcterms:modified xsi:type="dcterms:W3CDTF">2012-07-30T14:31:17Z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408290</vt:lpwstr>
  </property>
  <property fmtid="{D5CDD505-2E9C-101B-9397-08002B2CF9AE}" name="NXPowerLiteSettings" pid="3">
    <vt:lpwstr>F5200358026400</vt:lpwstr>
  </property>
  <property fmtid="{D5CDD505-2E9C-101B-9397-08002B2CF9AE}" name="NXPowerLiteVersion" pid="4">
    <vt:lpwstr>D5.0.6</vt:lpwstr>
  </property>
</Properties>
</file>