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7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8" r:id="rId19"/>
    <p:sldId id="289" r:id="rId20"/>
    <p:sldId id="273" r:id="rId21"/>
    <p:sldId id="274" r:id="rId22"/>
    <p:sldId id="275" r:id="rId23"/>
    <p:sldId id="276" r:id="rId24"/>
    <p:sldId id="278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F2A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2" autoAdjust="0"/>
    <p:restoredTop sz="94615" autoAdjust="0"/>
  </p:normalViewPr>
  <p:slideViewPr>
    <p:cSldViewPr>
      <p:cViewPr varScale="1">
        <p:scale>
          <a:sx n="47" d="100"/>
          <a:sy n="47" d="100"/>
        </p:scale>
        <p:origin x="-63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3C025-C19F-40BB-BCF0-0ED4107845A9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9DAA4-0005-4598-86B1-547C9E730A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9DAA4-0005-4598-86B1-547C9E730AD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87DB514-352D-4D68-AB55-4DBC4D4BE251}" type="datetimeFigureOut">
              <a:rPr lang="ru-RU" smtClean="0"/>
              <a:pPr/>
              <a:t>22.04.2012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49F6A3-9A69-4E21-8F65-75D5C39AE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2.gif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3.jpeg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Автоматизация звука </a:t>
            </a:r>
            <a:r>
              <a:rPr lang="en-US" sz="4000" dirty="0" smtClean="0"/>
              <a:t>[</a:t>
            </a:r>
            <a:r>
              <a:rPr lang="ru-RU" sz="4000" dirty="0" smtClean="0"/>
              <a:t>с</a:t>
            </a:r>
            <a:r>
              <a:rPr lang="en-US" sz="4000" dirty="0" smtClean="0"/>
              <a:t>]</a:t>
            </a:r>
            <a:r>
              <a:rPr lang="ru-RU" sz="4000" dirty="0" smtClean="0"/>
              <a:t> в словах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Для детей старшего дошкольного возраста.</a:t>
            </a: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ost-4598-117942379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404664"/>
            <a:ext cx="4176464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64291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Третий лишний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36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 descr="огуре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3857628"/>
            <a:ext cx="5080000" cy="2786058"/>
          </a:xfrm>
          <a:prstGeom prst="rect">
            <a:avLst/>
          </a:prstGeom>
        </p:spPr>
      </p:pic>
      <p:pic>
        <p:nvPicPr>
          <p:cNvPr id="7" name="Рисунок 6" descr="помид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500174"/>
            <a:ext cx="2857500" cy="2857500"/>
          </a:xfrm>
          <a:prstGeom prst="rect">
            <a:avLst/>
          </a:prstGeom>
        </p:spPr>
      </p:pic>
      <p:pic>
        <p:nvPicPr>
          <p:cNvPr id="11" name="Рисунок 10" descr="слива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643050"/>
            <a:ext cx="2857500" cy="19050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яц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428604"/>
            <a:ext cx="2667000" cy="2076450"/>
          </a:xfrm>
          <a:prstGeom prst="rect">
            <a:avLst/>
          </a:prstGeom>
        </p:spPr>
      </p:pic>
      <p:pic>
        <p:nvPicPr>
          <p:cNvPr id="5" name="Рисунок 4" descr="медвед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285992"/>
            <a:ext cx="2540000" cy="2222500"/>
          </a:xfrm>
          <a:prstGeom prst="rect">
            <a:avLst/>
          </a:prstGeom>
        </p:spPr>
      </p:pic>
      <p:pic>
        <p:nvPicPr>
          <p:cNvPr id="6" name="Рисунок 5" descr="соба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3429000"/>
            <a:ext cx="3810000" cy="3057525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омбез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3081511" cy="3276203"/>
          </a:xfrm>
          <a:prstGeom prst="rect">
            <a:avLst/>
          </a:prstGeom>
        </p:spPr>
      </p:pic>
      <p:pic>
        <p:nvPicPr>
          <p:cNvPr id="9" name="Рисунок 8" descr="сараф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1392" y="3273936"/>
            <a:ext cx="2376264" cy="3240360"/>
          </a:xfrm>
          <a:prstGeom prst="rect">
            <a:avLst/>
          </a:prstGeom>
        </p:spPr>
      </p:pic>
      <p:pic>
        <p:nvPicPr>
          <p:cNvPr id="10" name="Рисунок 9" descr="шуб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76672"/>
            <a:ext cx="2304256" cy="3312368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 отгадку.</a:t>
            </a:r>
            <a:endParaRPr lang="ru-RU" dirty="0"/>
          </a:p>
        </p:txBody>
      </p:sp>
      <p:pic>
        <p:nvPicPr>
          <p:cNvPr id="5" name="Рисунок 4" descr="самол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836712"/>
            <a:ext cx="2540000" cy="165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1700808"/>
            <a:ext cx="32147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Ножек четыре, шляпок – одна. Нужен коль станет обедать семья.</a:t>
            </a:r>
            <a:endParaRPr lang="ru-RU" sz="3600" dirty="0"/>
          </a:p>
        </p:txBody>
      </p:sp>
      <p:pic>
        <p:nvPicPr>
          <p:cNvPr id="7" name="Рисунок 6" descr="стол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68960"/>
            <a:ext cx="3175000" cy="3175000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шины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27841"/>
            <a:ext cx="5079365" cy="2730159"/>
          </a:xfrm>
          <a:prstGeom prst="rect">
            <a:avLst/>
          </a:prstGeom>
        </p:spPr>
      </p:pic>
      <p:pic>
        <p:nvPicPr>
          <p:cNvPr id="6" name="Рисунок 5" descr="самолет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0"/>
            <a:ext cx="3429000" cy="2571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034" y="642918"/>
            <a:ext cx="4000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Смело в небе проплывает,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Обгоняя птиц полет.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Человек им управляет.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Что же это?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лон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56"/>
            <a:ext cx="2667000" cy="1924050"/>
          </a:xfrm>
          <a:prstGeom prst="rect">
            <a:avLst/>
          </a:prstGeom>
        </p:spPr>
      </p:pic>
      <p:pic>
        <p:nvPicPr>
          <p:cNvPr id="5" name="Рисунок 4" descr="свинь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4791075"/>
            <a:ext cx="2514600" cy="20669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43306" y="1000108"/>
            <a:ext cx="43577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</a:rPr>
              <a:t>Поднимает великан груз тяжелый к облакам. А если станет душно, себя польет из душа.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апог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3214686"/>
            <a:ext cx="2286000" cy="2286000"/>
          </a:xfrm>
          <a:prstGeom prst="rect">
            <a:avLst/>
          </a:prstGeom>
        </p:spPr>
      </p:pic>
      <p:pic>
        <p:nvPicPr>
          <p:cNvPr id="6" name="Рисунок 5" descr="туф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0"/>
            <a:ext cx="2717800" cy="3352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8992" y="285728"/>
            <a:ext cx="314327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Отгадай загадку, кто мы?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В ясный день сидим мы дома.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Если дождь, у нас работа: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Топать, шлепать по болотам.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у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39952" cy="3284984"/>
          </a:xfrm>
          <a:prstGeom prst="rect">
            <a:avLst/>
          </a:prstGeom>
        </p:spPr>
      </p:pic>
      <p:pic>
        <p:nvPicPr>
          <p:cNvPr id="5" name="Рисунок 4" descr="шка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772816"/>
            <a:ext cx="3203848" cy="42534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3212976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четырех ногах стою, ходить я вовсе не могу. Когда устанешь ты гулять, ты можешь сесть и отдыхать.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елосипе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3096344" cy="2520280"/>
          </a:xfrm>
          <a:prstGeom prst="rect">
            <a:avLst/>
          </a:prstGeom>
        </p:spPr>
      </p:pic>
      <p:pic>
        <p:nvPicPr>
          <p:cNvPr id="5" name="Рисунок 4" descr="самокат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000500"/>
            <a:ext cx="2857500" cy="2857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3429000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Два колеса, одна доска,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Конструкция его легка.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Он без сиденья и без рам.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Он мчится по дороге сам.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укреплять мышцы артикуляторного аппарата.</a:t>
            </a:r>
          </a:p>
          <a:p>
            <a:r>
              <a:rPr lang="ru-RU" dirty="0" smtClean="0"/>
              <a:t>- закреплять навык правильного речевого дыхания (вдох носом, выдох ртом)</a:t>
            </a:r>
          </a:p>
          <a:p>
            <a:r>
              <a:rPr lang="ru-RU" dirty="0" smtClean="0"/>
              <a:t>- автоматизировать правильное произношение звука в начале слова.</a:t>
            </a:r>
          </a:p>
          <a:p>
            <a:r>
              <a:rPr lang="ru-RU" dirty="0" smtClean="0"/>
              <a:t>- учить изменять слова по падежам (родит. п.) </a:t>
            </a:r>
          </a:p>
          <a:p>
            <a:r>
              <a:rPr lang="ru-RU" dirty="0" smtClean="0"/>
              <a:t>- учить согласовывать числительные и существительные.</a:t>
            </a:r>
          </a:p>
          <a:p>
            <a:r>
              <a:rPr lang="ru-RU" dirty="0" smtClean="0"/>
              <a:t>- развивать логическое мышление.</a:t>
            </a:r>
          </a:p>
          <a:p>
            <a:r>
              <a:rPr lang="ru-RU" dirty="0" smtClean="0"/>
              <a:t>- развивать зрительное внимание.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Закончи предложение.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завтрак у Сони …</a:t>
            </a:r>
          </a:p>
          <a:p>
            <a:endParaRPr lang="ru-RU" dirty="0"/>
          </a:p>
        </p:txBody>
      </p:sp>
      <p:pic>
        <p:nvPicPr>
          <p:cNvPr id="5" name="Рисунок 4" descr="chees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2636912"/>
            <a:ext cx="3545160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268760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Весной на улице ярко светит…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олнце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564904"/>
            <a:ext cx="3168352" cy="2840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90872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Дети сели обедать за ….</a:t>
            </a:r>
          </a:p>
        </p:txBody>
      </p:sp>
      <p:pic>
        <p:nvPicPr>
          <p:cNvPr id="8" name="Рисунок 7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132856"/>
            <a:ext cx="3978771" cy="3489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76470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руках у мамы ….</a:t>
            </a:r>
          </a:p>
        </p:txBody>
      </p:sp>
      <p:pic>
        <p:nvPicPr>
          <p:cNvPr id="5" name="Рисунок 4" descr="12549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700808"/>
            <a:ext cx="6143625" cy="5639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9592" y="1052736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реке плавает усатый 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с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060848"/>
            <a:ext cx="3672408" cy="3183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/>
                </a:solidFill>
              </a:rPr>
              <a:t>Кого нет?</a:t>
            </a:r>
            <a:endParaRPr lang="ru-RU" sz="4000" dirty="0">
              <a:solidFill>
                <a:schemeClr val="accent3"/>
              </a:solidFill>
            </a:endParaRPr>
          </a:p>
        </p:txBody>
      </p:sp>
      <p:pic>
        <p:nvPicPr>
          <p:cNvPr id="4" name="Рисунок 3" descr="с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2857500" cy="2679700"/>
          </a:xfrm>
          <a:prstGeom prst="rect">
            <a:avLst/>
          </a:prstGeom>
        </p:spPr>
      </p:pic>
      <p:pic>
        <p:nvPicPr>
          <p:cNvPr id="5" name="Рисунок 4" descr="свинь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060848"/>
            <a:ext cx="2514600" cy="2066925"/>
          </a:xfrm>
          <a:prstGeom prst="rect">
            <a:avLst/>
          </a:prstGeom>
        </p:spPr>
      </p:pic>
      <p:pic>
        <p:nvPicPr>
          <p:cNvPr id="7" name="Рисунок 6" descr="слон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060848"/>
            <a:ext cx="2667000" cy="1924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2448272" cy="2357239"/>
          </a:xfrm>
          <a:prstGeom prst="rect">
            <a:avLst/>
          </a:prstGeom>
        </p:spPr>
      </p:pic>
      <p:pic>
        <p:nvPicPr>
          <p:cNvPr id="5" name="Рисунок 4" descr="див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24744"/>
            <a:ext cx="3528392" cy="2493764"/>
          </a:xfrm>
          <a:prstGeom prst="rect">
            <a:avLst/>
          </a:prstGeom>
        </p:spPr>
      </p:pic>
      <p:pic>
        <p:nvPicPr>
          <p:cNvPr id="6" name="Рисунок 5" descr="кресл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995936"/>
            <a:ext cx="2880320" cy="2862064"/>
          </a:xfrm>
          <a:prstGeom prst="rect">
            <a:avLst/>
          </a:prstGeom>
        </p:spPr>
      </p:pic>
      <p:pic>
        <p:nvPicPr>
          <p:cNvPr id="7" name="Рисунок 6" descr="шкаф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3645024"/>
            <a:ext cx="1944216" cy="2880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260648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Чего нет?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з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40768"/>
            <a:ext cx="2333625" cy="2200275"/>
          </a:xfrm>
          <a:prstGeom prst="rect">
            <a:avLst/>
          </a:prstGeom>
        </p:spPr>
      </p:pic>
      <p:pic>
        <p:nvPicPr>
          <p:cNvPr id="5" name="Рисунок 4" descr="кош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548680"/>
            <a:ext cx="2362200" cy="3429000"/>
          </a:xfrm>
          <a:prstGeom prst="rect">
            <a:avLst/>
          </a:prstGeom>
        </p:spPr>
      </p:pic>
      <p:pic>
        <p:nvPicPr>
          <p:cNvPr id="6" name="Рисунок 5" descr="овц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221088"/>
            <a:ext cx="2808312" cy="2157214"/>
          </a:xfrm>
          <a:prstGeom prst="rect">
            <a:avLst/>
          </a:prstGeom>
        </p:spPr>
      </p:pic>
      <p:pic>
        <p:nvPicPr>
          <p:cNvPr id="7" name="Рисунок 6" descr="собака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005064"/>
            <a:ext cx="2952328" cy="25656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4" y="33265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Кого нет?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шин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3168352" cy="1898898"/>
          </a:xfrm>
          <a:prstGeom prst="rect">
            <a:avLst/>
          </a:prstGeom>
        </p:spPr>
      </p:pic>
      <p:pic>
        <p:nvPicPr>
          <p:cNvPr id="5" name="Рисунок 4" descr="поезд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509120"/>
            <a:ext cx="2865115" cy="2044055"/>
          </a:xfrm>
          <a:prstGeom prst="rect">
            <a:avLst/>
          </a:prstGeom>
        </p:spPr>
      </p:pic>
      <p:pic>
        <p:nvPicPr>
          <p:cNvPr id="6" name="Рисунок 5" descr="самоле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00500"/>
            <a:ext cx="2857500" cy="2857500"/>
          </a:xfrm>
          <a:prstGeom prst="rect">
            <a:avLst/>
          </a:prstGeom>
        </p:spPr>
      </p:pic>
      <p:pic>
        <p:nvPicPr>
          <p:cNvPr id="7" name="Рисунок 6" descr="трамва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764704"/>
            <a:ext cx="3168352" cy="27607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332656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Чего нет?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Посчитай предметы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844824"/>
            <a:ext cx="1838325" cy="1781175"/>
          </a:xfrm>
          <a:prstGeom prst="rect">
            <a:avLst/>
          </a:prstGeom>
        </p:spPr>
      </p:pic>
      <p:pic>
        <p:nvPicPr>
          <p:cNvPr id="5" name="Рисунок 4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772816"/>
            <a:ext cx="1838325" cy="1781175"/>
          </a:xfrm>
          <a:prstGeom prst="rect">
            <a:avLst/>
          </a:prstGeom>
        </p:spPr>
      </p:pic>
      <p:pic>
        <p:nvPicPr>
          <p:cNvPr id="6" name="Рисунок 5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772816"/>
            <a:ext cx="1838325" cy="1781175"/>
          </a:xfrm>
          <a:prstGeom prst="rect">
            <a:avLst/>
          </a:prstGeom>
        </p:spPr>
      </p:pic>
      <p:pic>
        <p:nvPicPr>
          <p:cNvPr id="7" name="Рисунок 6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4077072"/>
            <a:ext cx="1838325" cy="1781175"/>
          </a:xfrm>
          <a:prstGeom prst="rect">
            <a:avLst/>
          </a:prstGeom>
        </p:spPr>
      </p:pic>
      <p:pic>
        <p:nvPicPr>
          <p:cNvPr id="8" name="Рисунок 7" descr="21147_t_500x500_svaladetskijstulbereza__0115910_PE269916_S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4077072"/>
            <a:ext cx="1838325" cy="1781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642918"/>
            <a:ext cx="1409700" cy="1181100"/>
          </a:xfrm>
        </p:spPr>
      </p:pic>
      <p:sp>
        <p:nvSpPr>
          <p:cNvPr id="11" name="TextBox 10"/>
          <p:cNvSpPr txBox="1"/>
          <p:nvPr/>
        </p:nvSpPr>
        <p:spPr>
          <a:xfrm>
            <a:off x="714348" y="2285992"/>
            <a:ext cx="3929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Улыбается щенок, </a:t>
            </a:r>
          </a:p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зубки напоказ. </a:t>
            </a:r>
          </a:p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ведь тоже так могу, </a:t>
            </a:r>
          </a:p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смотри сейчас.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забор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3857628"/>
            <a:ext cx="2381250" cy="1257300"/>
          </a:xfrm>
          <a:prstGeom prst="rect">
            <a:avLst/>
          </a:prstGeom>
        </p:spPr>
      </p:pic>
      <p:pic>
        <p:nvPicPr>
          <p:cNvPr id="5" name="Рисунок 4" descr="щено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404664"/>
            <a:ext cx="3960440" cy="2736304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92696"/>
            <a:ext cx="3114675" cy="2736304"/>
          </a:xfrm>
          <a:prstGeom prst="rect">
            <a:avLst/>
          </a:prstGeom>
        </p:spPr>
      </p:pic>
      <p:pic>
        <p:nvPicPr>
          <p:cNvPr id="5" name="Рисунок 4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620688"/>
            <a:ext cx="3114675" cy="3057525"/>
          </a:xfrm>
          <a:prstGeom prst="rect">
            <a:avLst/>
          </a:prstGeom>
        </p:spPr>
      </p:pic>
      <p:pic>
        <p:nvPicPr>
          <p:cNvPr id="6" name="Рисунок 5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692696"/>
            <a:ext cx="3114675" cy="3057525"/>
          </a:xfrm>
          <a:prstGeom prst="rect">
            <a:avLst/>
          </a:prstGeom>
        </p:spPr>
      </p:pic>
      <p:pic>
        <p:nvPicPr>
          <p:cNvPr id="7" name="Рисунок 6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068960"/>
            <a:ext cx="3114675" cy="3057525"/>
          </a:xfrm>
          <a:prstGeom prst="rect">
            <a:avLst/>
          </a:prstGeom>
        </p:spPr>
      </p:pic>
      <p:pic>
        <p:nvPicPr>
          <p:cNvPr id="8" name="Рисунок 7" descr="сто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140968"/>
            <a:ext cx="3114675" cy="3057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1905000" cy="2600325"/>
          </a:xfrm>
          <a:prstGeom prst="rect">
            <a:avLst/>
          </a:prstGeom>
        </p:spPr>
      </p:pic>
      <p:pic>
        <p:nvPicPr>
          <p:cNvPr id="5" name="Рисунок 4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332656"/>
            <a:ext cx="1905000" cy="2600325"/>
          </a:xfrm>
          <a:prstGeom prst="rect">
            <a:avLst/>
          </a:prstGeom>
        </p:spPr>
      </p:pic>
      <p:pic>
        <p:nvPicPr>
          <p:cNvPr id="6" name="Рисунок 5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260648"/>
            <a:ext cx="1905000" cy="2600325"/>
          </a:xfrm>
          <a:prstGeom prst="rect">
            <a:avLst/>
          </a:prstGeom>
        </p:spPr>
      </p:pic>
      <p:pic>
        <p:nvPicPr>
          <p:cNvPr id="7" name="Рисунок 6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284984"/>
            <a:ext cx="1905000" cy="2600325"/>
          </a:xfrm>
          <a:prstGeom prst="rect">
            <a:avLst/>
          </a:prstGeom>
        </p:spPr>
      </p:pic>
      <p:pic>
        <p:nvPicPr>
          <p:cNvPr id="8" name="Рисунок 7" descr="соба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284984"/>
            <a:ext cx="1905000" cy="260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Посчитай самолеты.</a:t>
            </a:r>
            <a:endParaRPr lang="ru-RU" sz="4000" dirty="0"/>
          </a:p>
        </p:txBody>
      </p:sp>
      <p:pic>
        <p:nvPicPr>
          <p:cNvPr id="4" name="Рисунок 3" descr="трамва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2232248" cy="2160240"/>
          </a:xfrm>
          <a:prstGeom prst="rect">
            <a:avLst/>
          </a:prstGeom>
        </p:spPr>
      </p:pic>
      <p:pic>
        <p:nvPicPr>
          <p:cNvPr id="5" name="Рисунок 4" descr="автобу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1988840"/>
            <a:ext cx="2736304" cy="1872208"/>
          </a:xfrm>
          <a:prstGeom prst="rect">
            <a:avLst/>
          </a:prstGeom>
        </p:spPr>
      </p:pic>
      <p:pic>
        <p:nvPicPr>
          <p:cNvPr id="6" name="Рисунок 5" descr="самоле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204864"/>
            <a:ext cx="2540000" cy="1651000"/>
          </a:xfrm>
          <a:prstGeom prst="rect">
            <a:avLst/>
          </a:prstGeom>
        </p:spPr>
      </p:pic>
      <p:pic>
        <p:nvPicPr>
          <p:cNvPr id="7" name="Рисунок 6" descr="самолет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3861048"/>
            <a:ext cx="3429000" cy="2571750"/>
          </a:xfrm>
          <a:prstGeom prst="rect">
            <a:avLst/>
          </a:prstGeom>
        </p:spPr>
      </p:pic>
      <p:pic>
        <p:nvPicPr>
          <p:cNvPr id="8" name="Рисунок 7" descr="машины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4077072"/>
            <a:ext cx="3888431" cy="2298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Посчитай собак.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свинь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365104"/>
            <a:ext cx="2514600" cy="2066925"/>
          </a:xfrm>
          <a:prstGeom prst="rect">
            <a:avLst/>
          </a:prstGeom>
        </p:spPr>
      </p:pic>
      <p:pic>
        <p:nvPicPr>
          <p:cNvPr id="5" name="Рисунок 4" descr="соба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484784"/>
            <a:ext cx="3017912" cy="2625477"/>
          </a:xfrm>
          <a:prstGeom prst="rect">
            <a:avLst/>
          </a:prstGeom>
        </p:spPr>
      </p:pic>
      <p:pic>
        <p:nvPicPr>
          <p:cNvPr id="6" name="Рисунок 5" descr="кош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1340768"/>
            <a:ext cx="2724150" cy="2847975"/>
          </a:xfrm>
          <a:prstGeom prst="rect">
            <a:avLst/>
          </a:prstGeom>
        </p:spPr>
      </p:pic>
      <p:pic>
        <p:nvPicPr>
          <p:cNvPr id="7" name="Рисунок 6" descr="собака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293096"/>
            <a:ext cx="3168352" cy="2564904"/>
          </a:xfrm>
          <a:prstGeom prst="rect">
            <a:avLst/>
          </a:prstGeom>
        </p:spPr>
      </p:pic>
      <p:pic>
        <p:nvPicPr>
          <p:cNvPr id="9" name="Рисунок 8" descr="соба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1124744"/>
            <a:ext cx="1905000" cy="260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Посчитай свитера.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свитер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1952625" cy="2828925"/>
          </a:xfrm>
          <a:prstGeom prst="rect">
            <a:avLst/>
          </a:prstGeom>
        </p:spPr>
      </p:pic>
      <p:pic>
        <p:nvPicPr>
          <p:cNvPr id="8" name="Рисунок 7" descr="брю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980728"/>
            <a:ext cx="2016224" cy="2592288"/>
          </a:xfrm>
          <a:prstGeom prst="rect">
            <a:avLst/>
          </a:prstGeom>
        </p:spPr>
      </p:pic>
      <p:pic>
        <p:nvPicPr>
          <p:cNvPr id="9" name="Рисунок 8" descr="футбол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573016"/>
            <a:ext cx="3024336" cy="2664296"/>
          </a:xfrm>
          <a:prstGeom prst="rect">
            <a:avLst/>
          </a:prstGeom>
        </p:spPr>
      </p:pic>
      <p:pic>
        <p:nvPicPr>
          <p:cNvPr id="10" name="Рисунок 9" descr="свитер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548680"/>
            <a:ext cx="2664296" cy="2134096"/>
          </a:xfrm>
          <a:prstGeom prst="rect">
            <a:avLst/>
          </a:prstGeom>
        </p:spPr>
      </p:pic>
      <p:pic>
        <p:nvPicPr>
          <p:cNvPr id="11" name="Рисунок 10" descr="свитер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4149080"/>
            <a:ext cx="2664296" cy="2708920"/>
          </a:xfrm>
          <a:prstGeom prst="rect">
            <a:avLst/>
          </a:prstGeom>
        </p:spPr>
      </p:pic>
      <p:pic>
        <p:nvPicPr>
          <p:cNvPr id="12" name="Рисунок 11" descr="свитер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2996952"/>
            <a:ext cx="2232248" cy="26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ру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3143248"/>
            <a:ext cx="1633728" cy="1322832"/>
          </a:xfrm>
          <a:prstGeom prst="rect">
            <a:avLst/>
          </a:prstGeom>
        </p:spPr>
      </p:pic>
      <p:pic>
        <p:nvPicPr>
          <p:cNvPr id="5" name="Рисунок 4" descr="дудочка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785794"/>
            <a:ext cx="2857500" cy="152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8662" y="3000372"/>
            <a:ext cx="4929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Мои губы – трубочка, превратились в дудочку. Громко я дудеть </a:t>
            </a:r>
            <a:r>
              <a:rPr lang="ru-RU" sz="3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могу:ду-ду-ду</a:t>
            </a:r>
            <a:r>
              <a:rPr lang="ru-RU" sz="3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ду-ду-ду</a:t>
            </a:r>
            <a:r>
              <a:rPr lang="ru-RU" sz="3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advTm="5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ля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785794"/>
            <a:ext cx="1530096" cy="1310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2500306"/>
            <a:ext cx="50006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Щеткой кухню уберу, 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наведу там чистоту. 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Вправо – влево гну щетинки.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оставлю ни соринки.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щет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980728"/>
            <a:ext cx="3384376" cy="2016224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ru1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857232"/>
            <a:ext cx="1647825" cy="1333500"/>
          </a:xfrm>
          <a:prstGeom prst="rect">
            <a:avLst/>
          </a:prstGeom>
        </p:spPr>
      </p:pic>
      <p:pic>
        <p:nvPicPr>
          <p:cNvPr id="6" name="Рисунок 5" descr="гор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2348880"/>
            <a:ext cx="3096344" cy="29660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5786" y="2333685"/>
            <a:ext cx="50720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так горка, Что за чудо.</a:t>
            </a: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Выгнулся язык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упруго,</a:t>
            </a:r>
            <a:endParaRPr lang="ru-RU" sz="36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Кончик в зубы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упирается,</a:t>
            </a:r>
            <a:endParaRPr lang="ru-RU" sz="36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Бока кверху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поднимаются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43570" y="571480"/>
            <a:ext cx="30718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Носом – вдох, а выдох ртом, дуем на кораблик.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Поплывет красавец наш,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Маме за подарком.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кораблик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836712"/>
            <a:ext cx="3933080" cy="4216287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ďka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764704"/>
            <a:ext cx="5400600" cy="4752528"/>
          </a:xfrm>
          <a:prstGeom prst="rect">
            <a:avLst/>
          </a:prstGeom>
        </p:spPr>
      </p:pic>
    </p:spTree>
  </p:cSld>
  <p:clrMapOvr>
    <a:masterClrMapping/>
  </p:clrMapOvr>
  <p:transition spd="slow">
    <p:pull dir="lu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573016"/>
            <a:ext cx="81003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0" indent="87313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itchFamily="34" charset="0"/>
                <a:ea typeface="Times New Roman" pitchFamily="18" charset="0"/>
              </a:rPr>
              <a:t>Посмотри и скажи, </a:t>
            </a:r>
          </a:p>
          <a:p>
            <a:pPr lvl="0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itchFamily="34" charset="0"/>
                <a:ea typeface="Times New Roman" pitchFamily="18" charset="0"/>
              </a:rPr>
              <a:t>что делают губки при произношении звука “с”? </a:t>
            </a:r>
          </a:p>
          <a:p>
            <a:pPr marL="176213" lvl="0"/>
            <a:r>
              <a:rPr lang="ru-RU" sz="1200" dirty="0" smtClean="0">
                <a:latin typeface="Arial" pitchFamily="34" charset="0"/>
                <a:ea typeface="Times New Roman" pitchFamily="18" charset="0"/>
              </a:rPr>
              <a:t/>
            </a:r>
            <a:br>
              <a:rPr lang="ru-RU" sz="1200" dirty="0" smtClean="0">
                <a:latin typeface="Arial" pitchFamily="34" charset="0"/>
                <a:ea typeface="Times New Roman" pitchFamily="18" charset="0"/>
              </a:rPr>
            </a:br>
            <a:r>
              <a:rPr lang="ru-RU" sz="1200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губки улыбаются.</a:t>
            </a:r>
          </a:p>
          <a:p>
            <a:pPr marL="176213" lvl="0">
              <a:buFontTx/>
              <a:buChar char="-"/>
            </a:pP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между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зубами небольшая щель.</a:t>
            </a:r>
            <a:b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язычок  выгибается горкой.</a:t>
            </a:r>
            <a:b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воздушная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струя холодная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.</a:t>
            </a:r>
          </a:p>
          <a:p>
            <a:pPr marL="176213" lvl="0"/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(произносит звук, поднося ладонь ко рту)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 -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звук глухой </a:t>
            </a:r>
            <a:endParaRPr lang="ru-RU" b="1" dirty="0" smtClean="0">
              <a:solidFill>
                <a:srgbClr val="001F2A"/>
              </a:solidFill>
              <a:latin typeface="Arial" pitchFamily="34" charset="0"/>
              <a:ea typeface="Times New Roman" pitchFamily="18" charset="0"/>
            </a:endParaRPr>
          </a:p>
          <a:p>
            <a:pPr marL="176213" lvl="0"/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 (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прикладываем к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горлышку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тыльную сторону ладони) </a:t>
            </a:r>
          </a:p>
          <a:p>
            <a:pPr marL="176213" lvl="0"/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- </a:t>
            </a:r>
            <a:r>
              <a:rPr lang="ru-RU" b="1" dirty="0" smtClean="0">
                <a:solidFill>
                  <a:srgbClr val="001F2A"/>
                </a:solidFill>
                <a:latin typeface="Arial" pitchFamily="34" charset="0"/>
                <a:ea typeface="Times New Roman" pitchFamily="18" charset="0"/>
              </a:rPr>
              <a:t>бывает этот звук, твёрдый как орех или мягкий как вата.</a:t>
            </a:r>
            <a:endParaRPr lang="ru-RU" dirty="0">
              <a:solidFill>
                <a:srgbClr val="001F2A"/>
              </a:solidFill>
            </a:endParaRPr>
          </a:p>
        </p:txBody>
      </p:sp>
      <p:pic>
        <p:nvPicPr>
          <p:cNvPr id="6" name="Рисунок 5" descr="губ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2592288" cy="1270248"/>
          </a:xfrm>
          <a:prstGeom prst="rect">
            <a:avLst/>
          </a:prstGeom>
        </p:spPr>
      </p:pic>
      <p:pic>
        <p:nvPicPr>
          <p:cNvPr id="7" name="Рисунок 6" descr="гор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0"/>
            <a:ext cx="2448272" cy="2636912"/>
          </a:xfrm>
          <a:prstGeom prst="rect">
            <a:avLst/>
          </a:prstGeom>
        </p:spPr>
      </p:pic>
      <p:pic>
        <p:nvPicPr>
          <p:cNvPr id="8" name="Рисунок 7" descr="холодный воздух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60648"/>
            <a:ext cx="2304256" cy="2160240"/>
          </a:xfrm>
          <a:prstGeom prst="rect">
            <a:avLst/>
          </a:prstGeom>
        </p:spPr>
      </p:pic>
      <p:pic>
        <p:nvPicPr>
          <p:cNvPr id="9" name="Рисунок 8" descr="колокольчи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2420888"/>
            <a:ext cx="2159000" cy="1358900"/>
          </a:xfrm>
          <a:prstGeom prst="rect">
            <a:avLst/>
          </a:prstGeom>
        </p:spPr>
      </p:pic>
      <p:pic>
        <p:nvPicPr>
          <p:cNvPr id="10" name="Рисунок 9" descr="орех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1840" y="2204864"/>
            <a:ext cx="2304256" cy="1951087"/>
          </a:xfrm>
          <a:prstGeom prst="rect">
            <a:avLst/>
          </a:prstGeom>
        </p:spPr>
      </p:pic>
      <p:pic>
        <p:nvPicPr>
          <p:cNvPr id="12" name="Рисунок 11" descr="ват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24128" y="2492896"/>
            <a:ext cx="2016224" cy="2247132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586</TotalTime>
  <Words>354</Words>
  <Application>Microsoft Office PowerPoint</Application>
  <PresentationFormat>Экран (4:3)</PresentationFormat>
  <Paragraphs>65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Эркер</vt:lpstr>
      <vt:lpstr>Автоматизация звука [с] в словах</vt:lpstr>
      <vt:lpstr>Задачи: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Найди отгадку.</vt:lpstr>
      <vt:lpstr>Слайд 15</vt:lpstr>
      <vt:lpstr>Слайд 16</vt:lpstr>
      <vt:lpstr>Слайд 17</vt:lpstr>
      <vt:lpstr>Слайд 18</vt:lpstr>
      <vt:lpstr>Слайд 19</vt:lpstr>
      <vt:lpstr>Закончи предложение.</vt:lpstr>
      <vt:lpstr>Слайд 21</vt:lpstr>
      <vt:lpstr>Слайд 22</vt:lpstr>
      <vt:lpstr>Слайд 23</vt:lpstr>
      <vt:lpstr>Слайд 24</vt:lpstr>
      <vt:lpstr>Кого нет?</vt:lpstr>
      <vt:lpstr>Слайд 26</vt:lpstr>
      <vt:lpstr>Слайд 27</vt:lpstr>
      <vt:lpstr>Слайд 28</vt:lpstr>
      <vt:lpstr>Посчитай предметы.</vt:lpstr>
      <vt:lpstr>Слайд 30</vt:lpstr>
      <vt:lpstr>Слайд 31</vt:lpstr>
      <vt:lpstr>Посчитай самолеты.</vt:lpstr>
      <vt:lpstr>Посчитай собак. </vt:lpstr>
      <vt:lpstr>Посчитай свитера.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[с] в словах</dc:title>
  <dc:creator>Warrior</dc:creator>
  <cp:lastModifiedBy>Warrior</cp:lastModifiedBy>
  <cp:revision>57</cp:revision>
  <dcterms:created xsi:type="dcterms:W3CDTF">2012-04-10T21:17:00Z</dcterms:created>
  <dcterms:modified xsi:type="dcterms:W3CDTF">2012-04-22T14:48:07Z</dcterms:modified>
</cp:coreProperties>
</file>